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221" autoAdjust="0"/>
    <p:restoredTop sz="94660"/>
  </p:normalViewPr>
  <p:slideViewPr>
    <p:cSldViewPr>
      <p:cViewPr varScale="1">
        <p:scale>
          <a:sx n="105" d="100"/>
          <a:sy n="105" d="100"/>
        </p:scale>
        <p:origin x="13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0EEA1E-C864-4E90-AAAB-BAD5DB5E870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B0C216-EAED-4175-89BD-5EEAAF6488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#Par150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Par66"/><Relationship Id="rId2" Type="http://schemas.openxmlformats.org/officeDocument/2006/relationships/hyperlink" Target="#Par316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#Par45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Par259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44827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обновленных ФГОС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образования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3784" y="4869160"/>
            <a:ext cx="3744416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методическим кабинетом КМПО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 М.М.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6656" y="188640"/>
            <a:ext cx="778154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АКАДЕМИЯ НАРОДНОГО ХОЗЯЙСТВА И ГОСУДАРСТВЕННОЙ СЛУЖБЫ ПРИ ПРЕЗИДЕНТЕ РОССИЙСКОЙ ФЕДЕРАЦИИ»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МНОГОУРОВНЕВОГО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6602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учебных занятий, практик и самостоятельной работы:</a:t>
            </a: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чебные занятия и практика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70 %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объема учебных циклов;</a:t>
            </a: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рактика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25 %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профессионального цикла;</a:t>
            </a:r>
          </a:p>
          <a:p>
            <a:pPr marL="722313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амостоятельная работа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30 %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учебных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циклов.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недель промежуточной аттестации ФГОС не устанавливаются.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устанавливает обязательные дисциплины:</a:t>
            </a:r>
          </a:p>
          <a:p>
            <a:pPr marL="719138" indent="-358775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ОГСЭ: Основы философии, История,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общения, Иностранный язык в профессиональной деятельности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Физическая культура (не менее 160 часов);</a:t>
            </a:r>
          </a:p>
          <a:p>
            <a:pPr marL="719138" indent="-358775" algn="just"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ОП: Безопасность жизнедеятельности (не менее 68 часов, из которых 70 % должны быть направлены на освоение основ военной службы).</a:t>
            </a:r>
          </a:p>
          <a:p>
            <a:pPr marL="360363" indent="0" algn="just">
              <a:spcBef>
                <a:spcPts val="0"/>
              </a:spcBef>
              <a:buNone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проводится в форме защиты ВКР (дипломный проект, дипломная работа) и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демонстрационного экзамена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49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80020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освоения образовательной программы;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общих компетенций единые для всех специальностей;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общих компетенций стали более конкретными;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распределение компетенций;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общие компетенции, которых ранее не было;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должен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профессиональными компетенциями,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соответствующими основным видам деятельности, указанным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Соотнесение основных видов деятельности"/>
              </a:rPr>
              <a:t>Таблице N 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СПО:</a:t>
            </a:r>
          </a:p>
          <a:p>
            <a:endParaRPr lang="ru-RU" dirty="0"/>
          </a:p>
        </p:txBody>
      </p:sp>
      <p:pic>
        <p:nvPicPr>
          <p:cNvPr id="2050" name="Picture 2" descr="C:\Users\mtrifonova.MAIN\Desktop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37112"/>
            <a:ext cx="777686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4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компетенции определяемые ФГОС: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01. Выбирать способы решения задач профессиональной деятельности применительно к различным контекстам;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 Осуществлять поиск, анализ и интерпретацию информации, необходимой для выполнения задач профессиональной деятельности;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 Планировать и реализовывать собственное профессиональное и личностное развитие;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 Работать в коллективе и команде, эффективно взаимодействовать с коллегами, руководством, клиентами;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 Осуществлять устную и письменную коммуникацию на государственном языке Российской Федерации с учетом особенностей социального и культурного контекста;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 Проявлять гражданско-патриотическую позицию, демонстрировать осознанное поведение на основе традиционных общечеловеческих ценностей;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 Содействовать сохранению окружающей среды, ресурсосбережению, эффективно действовать в чрезвычайных ситуациях;</a:t>
            </a:r>
          </a:p>
          <a:p>
            <a:pPr marL="0" indent="0" algn="just">
              <a:buNone/>
            </a:pPr>
            <a:r>
              <a:rPr lang="ru-RU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</a:t>
            </a: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 Использовать средства физической культуры для сохранения и укрепления здоровья в процессе профессиональной деятельности и поддержания необходимого уровня физической подготовленности;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09. Использовать информационные технологии в профессиональной деятельности;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10. Пользоваться профессиональной документацией на государственном и иностранном языках;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 11. Использовать знания по финансовой грамотности, планировать предпринимательскую деятельность в профессиональной сфере.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5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0486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требования к результатам освоения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видов деятельности образовательной программы указаны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МИНИМАЛЬНЫЕ ТРЕБОВАНИЯ"/>
              </a:rPr>
              <a:t>приложении N 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настоящему ФГОС СПО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планирует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обучения по отдельным дисциплинам (модулям) и практикам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должны быть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соотнесены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требуемыми результатами освоения образовательной программы (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компетенциями выпускников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Совокупность запланированных результатов обучения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обеспечивать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выпускнику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всех ОК и ПК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получаемой квалификацией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специалиста среднего звена, указанной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1.12. Образовательная организация разрабатывает образовательную программу в соответствии с квалификацией специалиста среднего звена, указанной в Перечне специальностей среднего профессионального образования, утвержденном приказом Министерства образования "/>
              </a:rPr>
              <a:t>пункте 1.12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ФГОС СПО.</a:t>
            </a:r>
          </a:p>
        </p:txBody>
      </p:sp>
      <p:pic>
        <p:nvPicPr>
          <p:cNvPr id="3075" name="Picture 3" descr="C:\Users\mtrifonova.MAIN\Desktop\Снимок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5"/>
            <a:ext cx="784887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2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Требования к условиям реализации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  <a:endParaRPr lang="ru-RU" sz="4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перечень кабинетов, лабораторий, и мастерских. Кабинеты и их оснащение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рабочими программами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 (примерными программами (при наличии));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 база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соответствовать требованиям международных стандартов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оснащены компьютерной техникой, иметь доступ к сети «Интернет» и электронную информационно-образовательную среду образовательной организации;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лицензионным программным обеспечением;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библиотечным фондом 100 %. Основная литература – учебники рекомендованные примерными программами;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должна обеспечиваться учебно-методической документацией по всем учебным дисциплинам (модулям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(п.4.3.6 ФГОС).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кадровым условиям реализации </a:t>
            </a:r>
            <a:r>
              <a:rPr lang="ru-RU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программы:</a:t>
            </a:r>
          </a:p>
          <a:p>
            <a:pPr marL="0" indent="0">
              <a:buNone/>
            </a:pP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обеспечивается: </a:t>
            </a: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организации, квалификация которых должна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квалификационным требованиям, указанным в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 стандарте.</a:t>
            </a:r>
          </a:p>
          <a:p>
            <a:pPr marL="379413" indent="0" algn="just">
              <a:buNone/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привлекаемыми к реализации образовательной программы на иных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условиях, 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из числа руководителей и работников организаций,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деятельности которых соответствует области профессиональной деятельности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указанной 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1.6. Область профессиональной деятельности, в которой выпускники, освоившие образовательную программу, могут осуществлять профессиональную деятельность: 20 Электроэнергетика &lt;1&gt;."/>
              </a:rPr>
              <a:t>пункте 1.6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ФГОС СПО (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стаж работы в данной профессиональной области не менее 3 лет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должны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дополнительное профессиональное образование по программам повышения квалификации, в том числе в форме стажировки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 направление деятельности которых соответствует области профессиональной деятельности, указанной в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1.6. Область профессиональной деятельности, в которой выпускники, освоившие образовательную программу, могут осуществлять профессиональную деятельность: 20 Электроэнергетика &lt;1&gt;."/>
              </a:rPr>
              <a:t>пункте 1.6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ФГОС СПО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реже 1 раза в 3 года с учетом расширения спектра профессиональных компетенций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педагогических работников (в приведенных к целочисленным значениям ставок),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опыт деятельности не менее 3 лет в организациях, направление деятельности которых соответствует области профессиональной деятельности, указанной в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1.6. Область профессиональной деятельности, в которой выпускники, освоившие образовательную программу, могут осуществлять профессиональную деятельность: 20 Электроэнергетика &lt;1&gt;."/>
              </a:rPr>
              <a:t>пункте 1.6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ФГОС СПО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общем числе педагогических работников, обеспечивающих освоение обучающимися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модулей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программы, должна быть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25 процентов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38982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применяемым механизмам оценки качества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96752"/>
            <a:ext cx="8064896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оценки качества образовательной программы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3168352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916832"/>
            <a:ext cx="475252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Внешняя оценка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636912"/>
            <a:ext cx="3168352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700" dirty="0" smtClean="0"/>
              <a:t>Оценка качества проводится образовательной организацией с привлечением: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sz="1700" dirty="0"/>
              <a:t>р</a:t>
            </a:r>
            <a:r>
              <a:rPr lang="ru-RU" sz="1700" dirty="0" smtClean="0"/>
              <a:t>аботодателей и их объединения; 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sz="1700" dirty="0"/>
              <a:t>и</a:t>
            </a:r>
            <a:r>
              <a:rPr lang="ru-RU" sz="1700" dirty="0" smtClean="0"/>
              <a:t>ных </a:t>
            </a:r>
            <a:r>
              <a:rPr lang="ru-RU" sz="1700" dirty="0"/>
              <a:t>юридических и (или) физических лиц, включая педагогических работников образовательной </a:t>
            </a:r>
            <a:r>
              <a:rPr lang="ru-RU" sz="1700" dirty="0" smtClean="0"/>
              <a:t>организации.</a:t>
            </a:r>
            <a:endParaRPr lang="ru-RU" sz="17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2636912"/>
            <a:ext cx="4752528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700" dirty="0" smtClean="0"/>
          </a:p>
          <a:p>
            <a:pPr algn="just"/>
            <a:r>
              <a:rPr lang="ru-RU" sz="1700" dirty="0" smtClean="0"/>
              <a:t>Профессионально-общественная аккредитация, проводится </a:t>
            </a:r>
            <a:r>
              <a:rPr lang="ru-RU" sz="1600" dirty="0" smtClean="0"/>
              <a:t>с </a:t>
            </a:r>
            <a:r>
              <a:rPr lang="ru-RU" sz="1600" dirty="0"/>
              <a:t>целью признания качества и уровня подготовки выпускников, </a:t>
            </a:r>
            <a:r>
              <a:rPr lang="ru-RU" sz="1600" dirty="0" smtClean="0"/>
              <a:t>их соответствия требованиям профессиональных стандартов и рынка </a:t>
            </a:r>
            <a:r>
              <a:rPr lang="ru-RU" sz="1600" dirty="0"/>
              <a:t>труда </a:t>
            </a:r>
            <a:r>
              <a:rPr lang="ru-RU" sz="1600" dirty="0" smtClean="0"/>
              <a:t>: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sz="1700" dirty="0" smtClean="0"/>
              <a:t>работодателями</a:t>
            </a:r>
            <a:r>
              <a:rPr lang="ru-RU" sz="1700" dirty="0"/>
              <a:t>, их объединениями, </a:t>
            </a:r>
            <a:r>
              <a:rPr lang="ru-RU" sz="1700" dirty="0" smtClean="0"/>
              <a:t>а также уполномоченными </a:t>
            </a:r>
            <a:r>
              <a:rPr lang="ru-RU" sz="1700" dirty="0"/>
              <a:t>ими организациями, в том числе иностранными </a:t>
            </a:r>
            <a:r>
              <a:rPr lang="ru-RU" sz="1700" dirty="0" smtClean="0"/>
              <a:t>организациями;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sz="1700" dirty="0" smtClean="0"/>
              <a:t>авторизованными </a:t>
            </a:r>
            <a:r>
              <a:rPr lang="ru-RU" sz="1700" dirty="0"/>
              <a:t>национальными профессионально-общественными организациями, входящими в международные </a:t>
            </a:r>
            <a:r>
              <a:rPr lang="ru-RU" sz="1700" dirty="0" smtClean="0"/>
              <a:t>структуры.</a:t>
            </a:r>
          </a:p>
          <a:p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578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обновленного ФГОС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040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Разделы: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бщие положения;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структуре 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освоения 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 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условиям реализации 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</a:p>
          <a:p>
            <a:pPr marL="0" lvl="0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1. Перечень профессиональных стандартов, соответствующих профессиональной деятельности выпускников 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Перечень профессий рабочих, рекомендуемых к освоению в рамках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ППССЗ.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3. Минимальные требования к результатам освоения основных видов деятельности 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Общие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(ОП) разрабатывается в соответствии с ФГОС СПО 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соответствующих примерных основных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(ПООП);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ППССЗ образовательная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формирует требования к результатам ее освоения в части профессиональных компетенций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профессиональных стандартов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ПЕРЕЧЕНЬ"/>
              </a:rPr>
              <a:t>приложение N 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настоящему ФГОС СПО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Определяется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профессиональной деятельности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которой выпускники,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профессиональную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Убрана одновременность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среднего общего образования с получением СПО;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Образовательная программа разрабатывается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квалификацией специалиста среднего звена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указанной в Перечне специальностей среднего профессионального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(п 1.2 и Таблица 2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ФГОС).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5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образовательной программы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1350" y="1916832"/>
            <a:ext cx="7690158" cy="72008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программы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1350" y="2852936"/>
            <a:ext cx="3460610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2852936"/>
            <a:ext cx="3437460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3717032"/>
            <a:ext cx="2952328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обновленный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более 70 % </a:t>
            </a:r>
          </a:p>
          <a:p>
            <a:pPr algn="ctr"/>
            <a:r>
              <a:rPr lang="ru-RU" dirty="0" smtClean="0"/>
              <a:t>от общего объема часов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5013176"/>
            <a:ext cx="2952328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3+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70 %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объема времени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16737" y="3717032"/>
            <a:ext cx="29396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обновленный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менее 30 %</a:t>
            </a:r>
          </a:p>
          <a:p>
            <a:pPr algn="ctr"/>
            <a:r>
              <a:rPr lang="ru-RU" dirty="0" smtClean="0"/>
              <a:t>от общего объема часов</a:t>
            </a:r>
          </a:p>
          <a:p>
            <a:pPr algn="ctr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28311" y="5035048"/>
            <a:ext cx="2928065" cy="1058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3+</a:t>
            </a: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 30 %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объема времени</a:t>
            </a:r>
          </a:p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1350" y="3573016"/>
            <a:ext cx="0" cy="20162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8" idx="1"/>
          </p:cNvCxnSpPr>
          <p:nvPr/>
        </p:nvCxnSpPr>
        <p:spPr>
          <a:xfrm>
            <a:off x="751350" y="4221088"/>
            <a:ext cx="50828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1350" y="5589240"/>
            <a:ext cx="50828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441508" y="3573016"/>
            <a:ext cx="0" cy="20162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956377" y="4221088"/>
            <a:ext cx="4851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956377" y="5564172"/>
            <a:ext cx="485132" cy="109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51350" y="2636912"/>
            <a:ext cx="0" cy="2160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441508" y="2636912"/>
            <a:ext cx="1" cy="2160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4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739124"/>
              </p:ext>
            </p:extLst>
          </p:nvPr>
        </p:nvGraphicFramePr>
        <p:xfrm>
          <a:off x="457200" y="836712"/>
          <a:ext cx="8229600" cy="5602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Вариативная часть</a:t>
                      </a:r>
                      <a:endParaRPr lang="ru-RU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обновленный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3 +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4203"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Дает возможность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расширения основных видов деятельности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которым должен быть готов выпускник, 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согласно выбранной квалификации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углубления подготовки обучающегося, а так же 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дополнительных компетенций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необходимых для обеспечения конкурентоспособности выпускника в соответствии с запросами регионального рынка труда.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Расходуется на расширение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(или) углубление подготовки, определяемой содержанием обязательной части, получение дополнительных компетенций, умений и знаний необходимых для конкурентоспособности выпускника в соответствии с запросами регионального рынка труда и возможностями продолжения образования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8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8457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обновленный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содержание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объем и порядок реализации дисциплин (модулей) образовательной программы образовательная организация определяет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с учетом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ПООП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соответствующей специальности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3 +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самостоятельно определяет дисциплины и модули вариативной части.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840" y="332656"/>
            <a:ext cx="8517632" cy="626469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352928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ПРОГРАММЫ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08720"/>
            <a:ext cx="302433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обновленный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908720"/>
            <a:ext cx="5184576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3 +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412776"/>
            <a:ext cx="3024336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циклы: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844824"/>
            <a:ext cx="3024336" cy="4608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гуманитарный и социально-экономический цикл (ОГСЭ);</a:t>
            </a:r>
          </a:p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и общий естественнонаучный цикл (ЕН);</a:t>
            </a:r>
          </a:p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общепрофессиональный цикл (ОП);</a:t>
            </a:r>
          </a:p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цикл (ПП);</a:t>
            </a:r>
          </a:p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(ГИА). 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1412776"/>
            <a:ext cx="5184576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циклы: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1844824"/>
            <a:ext cx="5184576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гуманитарный и социально-экономический цикл (ОГСЭ);</a:t>
            </a:r>
          </a:p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и общий естественнонаучный цикл (ЕН);</a:t>
            </a:r>
          </a:p>
          <a:p>
            <a:pPr marL="268288" indent="-268288"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цикл (ПП),</a:t>
            </a:r>
          </a:p>
          <a:p>
            <a:pPr marL="268288"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ключающий общепрофессиональные дисциплины (ОП) и профессиональные модули (ПМ)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3933056"/>
            <a:ext cx="5184576" cy="3600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4365104"/>
            <a:ext cx="5184576" cy="20882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практика (УП);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роизводственная практика (по профилю специальности);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роизводственная (преддипломная практика) (ПДП);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ромежуточная аттестация;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осударственная итоговая аттестация (ГИА).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отличия структуры образовательной программы: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Общепрофессиональные дисциплины выделены в отдельный цикл.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Убрали понятие «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Разделы», а входящие в разделы: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выделили в отдельный цикл;</a:t>
            </a: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внесли в профессиональный цикл;</a:t>
            </a: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Промежуточную аттестацию внесли в учебные циклы.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1026" name="Picture 2" descr="C:\Users\mtrifonova.MAIN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86" y="3573016"/>
            <a:ext cx="8459787" cy="207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8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образовательной программы по циклам: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часов на ППССЗ зависит от срока обучения:</a:t>
            </a:r>
          </a:p>
          <a:p>
            <a:pPr marL="457200" indent="-457200" algn="just">
              <a:buAutoNum type="arabicPeriod"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Недельная нагрузка обучающихся с учетом промежуточной аттестации:</a:t>
            </a: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«Максимальная учебная нагрузка»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часов;</a:t>
            </a:r>
          </a:p>
          <a:p>
            <a:pPr marL="722313" algn="just">
              <a:buFont typeface="Symbol" panose="05050102010706020507" pitchFamily="18" charset="2"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«Обязательная учебная нагрузка»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часов.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учебная нагрузка»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заменили на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«Общий объем образовательной программы».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«Обязательная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нагрузка»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заменили на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бъем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обучающихся во взаимодействии с преподавателем по видам учебных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работы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обучающихся».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занятий: урок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практическое занятие, лабораторное занятие, консультация, лекция,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7"/>
              </p:ext>
            </p:extLst>
          </p:nvPr>
        </p:nvGraphicFramePr>
        <p:xfrm>
          <a:off x="611560" y="1412776"/>
          <a:ext cx="78241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 / Уровень 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 10 месяцев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года 10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среднего общего 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4464 часов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2952 часов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основного общего 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5940 часов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4464 часов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на общеобразовательную подготовку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1476 часов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1512 часов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6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470</TotalTime>
  <Words>1484</Words>
  <Application>Microsoft Office PowerPoint</Application>
  <PresentationFormat>Экран (4:3)</PresentationFormat>
  <Paragraphs>186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Symbol</vt:lpstr>
      <vt:lpstr>Times New Roman</vt:lpstr>
      <vt:lpstr>Исполнительная</vt:lpstr>
      <vt:lpstr>Особенности  обновленных ФГОС среднего профессионального образования</vt:lpstr>
      <vt:lpstr>Структура обновленного ФГОС</vt:lpstr>
      <vt:lpstr>Раздел 1. Общие положения</vt:lpstr>
      <vt:lpstr>Раздел 2. Требования к структуре образовательной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Раздел 3. Требования к результатам освоения образовательной программы;</vt:lpstr>
      <vt:lpstr>Презентация PowerPoint</vt:lpstr>
      <vt:lpstr>Презентация PowerPoint</vt:lpstr>
      <vt:lpstr>Раздел 4. Требования к условиям реализации образовательной программы</vt:lpstr>
      <vt:lpstr>Презентация PowerPoint</vt:lpstr>
      <vt:lpstr>Презентация PowerPoint</vt:lpstr>
    </vt:vector>
  </TitlesOfParts>
  <Company>РАНХиГС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обновленных ФГОС среднего профессионального образования</dc:title>
  <dc:creator>Трифонова Марина Михайловна</dc:creator>
  <cp:lastModifiedBy>Трифонова Марина Михайловна</cp:lastModifiedBy>
  <cp:revision>53</cp:revision>
  <dcterms:created xsi:type="dcterms:W3CDTF">2018-04-25T11:33:55Z</dcterms:created>
  <dcterms:modified xsi:type="dcterms:W3CDTF">2019-06-27T10:43:54Z</dcterms:modified>
</cp:coreProperties>
</file>